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5"/>
  </p:notesMasterIdLst>
  <p:sldIdLst>
    <p:sldId id="256" r:id="rId2"/>
    <p:sldId id="330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29" r:id="rId13"/>
    <p:sldId id="308" r:id="rId14"/>
    <p:sldId id="310" r:id="rId15"/>
    <p:sldId id="309" r:id="rId16"/>
    <p:sldId id="311" r:id="rId17"/>
    <p:sldId id="312" r:id="rId18"/>
    <p:sldId id="313" r:id="rId19"/>
    <p:sldId id="314" r:id="rId20"/>
    <p:sldId id="315" r:id="rId21"/>
    <p:sldId id="316" r:id="rId22"/>
    <p:sldId id="318" r:id="rId23"/>
    <p:sldId id="319" r:id="rId24"/>
    <p:sldId id="320" r:id="rId25"/>
    <p:sldId id="321" r:id="rId26"/>
    <p:sldId id="323" r:id="rId27"/>
    <p:sldId id="322" r:id="rId28"/>
    <p:sldId id="324" r:id="rId29"/>
    <p:sldId id="325" r:id="rId30"/>
    <p:sldId id="326" r:id="rId31"/>
    <p:sldId id="327" r:id="rId32"/>
    <p:sldId id="328" r:id="rId33"/>
    <p:sldId id="276" r:id="rId3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580"/>
  </p:normalViewPr>
  <p:slideViewPr>
    <p:cSldViewPr snapToGrid="0" snapToObjects="1">
      <p:cViewPr varScale="1">
        <p:scale>
          <a:sx n="81" d="100"/>
          <a:sy n="81" d="100"/>
        </p:scale>
        <p:origin x="63" y="7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49C4F-F081-A540-B13C-52AA4C11BF04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423AE-03EA-5C48-AB05-CBD3812EBB9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91234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45060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4941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3523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413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712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8736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208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05884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94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75761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4147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0355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1.tiff"/><Relationship Id="rId4" Type="http://schemas.openxmlformats.org/officeDocument/2006/relationships/image" Target="../media/image20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7" Type="http://schemas.openxmlformats.org/officeDocument/2006/relationships/image" Target="../media/image20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tiff"/><Relationship Id="rId5" Type="http://schemas.openxmlformats.org/officeDocument/2006/relationships/image" Target="../media/image25.tiff"/><Relationship Id="rId4" Type="http://schemas.openxmlformats.org/officeDocument/2006/relationships/image" Target="../media/image24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tiff"/><Relationship Id="rId4" Type="http://schemas.openxmlformats.org/officeDocument/2006/relationships/image" Target="../media/image31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tiff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IPiIpJJGS0?feature=oembed" TargetMode="Externa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gs4z2?x=1qqt&amp;i=2tig8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tiff"/><Relationship Id="rId4" Type="http://schemas.openxmlformats.org/officeDocument/2006/relationships/image" Target="../media/image44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YBfzVsagp5YBenjf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NIPiIpJJGS0" TargetMode="External"/><Relationship Id="rId5" Type="http://schemas.openxmlformats.org/officeDocument/2006/relationships/hyperlink" Target="https://images.app.goo.gl/6w7ndPPUM3Ndv8aNA" TargetMode="External"/><Relationship Id="rId4" Type="http://schemas.openxmlformats.org/officeDocument/2006/relationships/hyperlink" Target="https://images.app.goo.gl/EhiB6T29K5U8DFM7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5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10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DA4DBC17-76C4-3C4D-9DF7-0524578AD2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1695" y="1121786"/>
            <a:ext cx="10515600" cy="37446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33B7047-0759-5F4A-A697-A98D91632493}"/>
              </a:ext>
            </a:extLst>
          </p:cNvPr>
          <p:cNvSpPr txBox="1"/>
          <p:nvPr/>
        </p:nvSpPr>
        <p:spPr>
          <a:xfrm>
            <a:off x="118872" y="281178"/>
            <a:ext cx="8465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-(</a:t>
            </a:r>
            <a:r>
              <a:rPr lang="ko-KR" altLang="en-US" sz="3600" b="1" dirty="0"/>
              <a:t>으</a:t>
            </a:r>
            <a:r>
              <a:rPr lang="en-US" altLang="ko-KR" sz="3600" b="1" dirty="0"/>
              <a:t>)</a:t>
            </a:r>
            <a:r>
              <a:rPr lang="ko-KR" altLang="en-US" sz="3600" b="1" dirty="0" err="1"/>
              <a:t>ㄴ</a:t>
            </a:r>
            <a:r>
              <a:rPr lang="ko-KR" altLang="en-US" sz="3600" b="1" dirty="0"/>
              <a:t> 후에 </a:t>
            </a:r>
            <a:r>
              <a:rPr lang="en-US" altLang="ko-KR" sz="3600" b="1" dirty="0"/>
              <a:t>after doing [action word]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60246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2BCA8FFC-F5EB-DC49-B22E-830C1147C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804" y="774645"/>
            <a:ext cx="9423400" cy="5397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4FABA96-AC71-A74A-A1F1-6B22AD3DF743}"/>
              </a:ext>
            </a:extLst>
          </p:cNvPr>
          <p:cNvSpPr txBox="1"/>
          <p:nvPr/>
        </p:nvSpPr>
        <p:spPr>
          <a:xfrm>
            <a:off x="5971345" y="1058791"/>
            <a:ext cx="2486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씻은 후에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0CC0A9-F1D0-F74F-867E-4E2505640094}"/>
              </a:ext>
            </a:extLst>
          </p:cNvPr>
          <p:cNvSpPr txBox="1"/>
          <p:nvPr/>
        </p:nvSpPr>
        <p:spPr>
          <a:xfrm>
            <a:off x="6273646" y="2845119"/>
            <a:ext cx="2486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한 후에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6DF225D-066E-6046-9687-334446095514}"/>
              </a:ext>
            </a:extLst>
          </p:cNvPr>
          <p:cNvSpPr txBox="1"/>
          <p:nvPr/>
        </p:nvSpPr>
        <p:spPr>
          <a:xfrm>
            <a:off x="6122504" y="4691408"/>
            <a:ext cx="2486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건 후에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2F5842-4521-3545-8224-29E55241B8A7}"/>
              </a:ext>
            </a:extLst>
          </p:cNvPr>
          <p:cNvSpPr txBox="1"/>
          <p:nvPr/>
        </p:nvSpPr>
        <p:spPr>
          <a:xfrm>
            <a:off x="118872" y="-27432"/>
            <a:ext cx="8465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-(</a:t>
            </a:r>
            <a:r>
              <a:rPr lang="ko-KR" altLang="en-US" sz="3600" b="1" dirty="0"/>
              <a:t>으</a:t>
            </a:r>
            <a:r>
              <a:rPr lang="en-US" altLang="ko-KR" sz="3600" b="1" dirty="0"/>
              <a:t>)</a:t>
            </a:r>
            <a:r>
              <a:rPr lang="ko-KR" altLang="en-US" sz="3600" b="1" dirty="0" err="1"/>
              <a:t>ㄴ</a:t>
            </a:r>
            <a:r>
              <a:rPr lang="ko-KR" altLang="en-US" sz="3600" b="1" dirty="0"/>
              <a:t> 후에 </a:t>
            </a:r>
            <a:r>
              <a:rPr lang="en-US" altLang="ko-KR" sz="3600" b="1" dirty="0"/>
              <a:t>after doing [action word]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7036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6D3AACD-2E31-4F4F-8BE9-B1EBD5489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" y="182245"/>
            <a:ext cx="10515600" cy="1325563"/>
          </a:xfrm>
        </p:spPr>
        <p:txBody>
          <a:bodyPr/>
          <a:lstStyle/>
          <a:p>
            <a:r>
              <a:rPr kumimoji="1" lang="ko-KR" altLang="en-US" sz="3600" b="1" dirty="0"/>
              <a:t>하루 일과를 나누어 보아요</a:t>
            </a:r>
            <a:r>
              <a:rPr kumimoji="1" lang="en-US" altLang="ko-KR" sz="3600" dirty="0"/>
              <a:t/>
            </a:r>
            <a:br>
              <a:rPr kumimoji="1" lang="en-US" altLang="ko-KR" sz="3600" dirty="0"/>
            </a:br>
            <a:r>
              <a:rPr kumimoji="1" lang="en-US" altLang="ko-KR" sz="2800" dirty="0"/>
              <a:t>Share your daily schedule</a:t>
            </a:r>
            <a:endParaRPr kumimoji="1" lang="ko-KR" altLang="en-US" sz="3600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165A6F4A-48E1-C54C-A953-BB8EB5B91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647440" y="383540"/>
            <a:ext cx="4622800" cy="650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A3031-47AD-FA46-AF0E-FA25179D3E59}"/>
              </a:ext>
            </a:extLst>
          </p:cNvPr>
          <p:cNvSpPr txBox="1"/>
          <p:nvPr/>
        </p:nvSpPr>
        <p:spPr>
          <a:xfrm>
            <a:off x="6774180" y="182245"/>
            <a:ext cx="52806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00" dirty="0"/>
              <a:t>*선생님의 하루 일과를 작성하고 예시로 아이들에게 </a:t>
            </a:r>
            <a:r>
              <a:rPr kumimoji="1" lang="ko-KR" altLang="en-US" sz="1400" dirty="0" smtClean="0"/>
              <a:t>읽어 주세요</a:t>
            </a:r>
            <a:r>
              <a:rPr kumimoji="1" lang="en-US" altLang="ko-KR" sz="1400" dirty="0"/>
              <a:t>.</a:t>
            </a:r>
            <a:r>
              <a:rPr kumimoji="1" lang="ko-KR" altLang="en-US" sz="1400" dirty="0"/>
              <a:t> 아이들에게 숙제로 제출해도 좋을 것 같습니다</a:t>
            </a:r>
            <a:r>
              <a:rPr kumimoji="1" lang="en-US" altLang="ko-KR" sz="1400" dirty="0"/>
              <a:t>.</a:t>
            </a:r>
            <a:r>
              <a:rPr kumimoji="1" lang="ko-KR" altLang="en-US" sz="1400" dirty="0"/>
              <a:t> </a:t>
            </a:r>
            <a:r>
              <a:rPr kumimoji="1" lang="en-US" altLang="ko-KR" sz="1400" dirty="0" smtClean="0"/>
              <a:t>‘-(</a:t>
            </a:r>
            <a:r>
              <a:rPr kumimoji="1" lang="ko-KR" altLang="en-US" sz="1400" dirty="0"/>
              <a:t>은</a:t>
            </a:r>
            <a:r>
              <a:rPr kumimoji="1" lang="en-US" altLang="ko-KR" sz="1400" dirty="0"/>
              <a:t>)</a:t>
            </a:r>
            <a:r>
              <a:rPr kumimoji="1" lang="ko-KR" altLang="en-US" sz="1400" dirty="0"/>
              <a:t>ㄴ </a:t>
            </a:r>
            <a:r>
              <a:rPr kumimoji="1" lang="ko-KR" altLang="en-US" sz="1400" dirty="0" smtClean="0"/>
              <a:t>후에</a:t>
            </a:r>
            <a:r>
              <a:rPr kumimoji="1" lang="en-US" altLang="ko-KR" sz="1400" dirty="0" smtClean="0"/>
              <a:t>’</a:t>
            </a:r>
            <a:r>
              <a:rPr kumimoji="1" lang="ko-KR" altLang="en-US" sz="1400" dirty="0" smtClean="0"/>
              <a:t>를 연습하는 </a:t>
            </a:r>
            <a:r>
              <a:rPr kumimoji="1" lang="ko-KR" altLang="en-US" sz="1400" dirty="0"/>
              <a:t>것에 중점을 둡니다</a:t>
            </a:r>
            <a:r>
              <a:rPr kumimoji="1" lang="en-US" altLang="ko-KR" sz="1400" dirty="0"/>
              <a:t>.</a:t>
            </a:r>
            <a:r>
              <a:rPr kumimoji="1" lang="ko-KR" alt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216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2D6F0929-02E8-5E40-94EE-C03F57E5C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036" y="245205"/>
            <a:ext cx="9514314" cy="581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521F60-C502-AE4A-A245-A06490AA34F7}"/>
              </a:ext>
            </a:extLst>
          </p:cNvPr>
          <p:cNvSpPr txBox="1"/>
          <p:nvPr/>
        </p:nvSpPr>
        <p:spPr>
          <a:xfrm>
            <a:off x="713232" y="475488"/>
            <a:ext cx="7198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-</a:t>
            </a:r>
            <a:r>
              <a:rPr lang="ko-KR" altLang="en-US" sz="3600" b="1" dirty="0"/>
              <a:t>지 마세요 </a:t>
            </a:r>
            <a:r>
              <a:rPr lang="en-US" altLang="ko-KR" sz="3600" b="1" dirty="0"/>
              <a:t>Do not [action word]</a:t>
            </a:r>
            <a:endParaRPr lang="en-US" sz="3600" b="1" dirty="0"/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xmlns="" id="{3E4910D9-6897-9B4B-AEFA-647217B565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672033"/>
              </p:ext>
            </p:extLst>
          </p:nvPr>
        </p:nvGraphicFramePr>
        <p:xfrm>
          <a:off x="1711034" y="1259924"/>
          <a:ext cx="8782079" cy="468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520">
                  <a:extLst>
                    <a:ext uri="{9D8B030D-6E8A-4147-A177-3AD203B41FA5}">
                      <a16:colId xmlns:a16="http://schemas.microsoft.com/office/drawing/2014/main" xmlns="" val="89057926"/>
                    </a:ext>
                  </a:extLst>
                </a:gridCol>
                <a:gridCol w="2195520">
                  <a:extLst>
                    <a:ext uri="{9D8B030D-6E8A-4147-A177-3AD203B41FA5}">
                      <a16:colId xmlns:a16="http://schemas.microsoft.com/office/drawing/2014/main" xmlns="" val="4219339020"/>
                    </a:ext>
                  </a:extLst>
                </a:gridCol>
                <a:gridCol w="2203164">
                  <a:extLst>
                    <a:ext uri="{9D8B030D-6E8A-4147-A177-3AD203B41FA5}">
                      <a16:colId xmlns:a16="http://schemas.microsoft.com/office/drawing/2014/main" xmlns="" val="4085709390"/>
                    </a:ext>
                  </a:extLst>
                </a:gridCol>
                <a:gridCol w="2187875">
                  <a:extLst>
                    <a:ext uri="{9D8B030D-6E8A-4147-A177-3AD203B41FA5}">
                      <a16:colId xmlns:a16="http://schemas.microsoft.com/office/drawing/2014/main" xmlns="" val="731738212"/>
                    </a:ext>
                  </a:extLst>
                </a:gridCol>
              </a:tblGrid>
              <a:tr h="75439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Action</a:t>
                      </a:r>
                      <a:r>
                        <a:rPr lang="ko-KR" altLang="en-US" b="1" dirty="0">
                          <a:latin typeface="+mn-lt"/>
                        </a:rPr>
                        <a:t> </a:t>
                      </a:r>
                      <a:r>
                        <a:rPr lang="en-US" altLang="ko-KR" b="1" dirty="0">
                          <a:latin typeface="+mn-lt"/>
                        </a:rPr>
                        <a:t>word</a:t>
                      </a:r>
                      <a:r>
                        <a:rPr lang="ko-KR" altLang="en-US" b="1" dirty="0">
                          <a:latin typeface="+mn-lt"/>
                        </a:rPr>
                        <a:t> </a:t>
                      </a:r>
                      <a:r>
                        <a:rPr lang="en-US" altLang="ko-KR" b="1" dirty="0">
                          <a:latin typeface="+mn-lt"/>
                        </a:rPr>
                        <a:t>(verb)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 rowSpan="10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j-lt"/>
                        </a:rPr>
                        <a:t>-</a:t>
                      </a:r>
                      <a:r>
                        <a:rPr lang="ko-KR" altLang="en-US" sz="2400" b="1" dirty="0">
                          <a:latin typeface="+mj-lt"/>
                        </a:rPr>
                        <a:t>지 마세요</a:t>
                      </a:r>
                      <a:endParaRPr lang="en-US" sz="24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Final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2592080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건너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건너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지 마세요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latin typeface="+mn-lt"/>
                        </a:rPr>
                        <a:t>Do not cross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59610130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찍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찍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지 마세요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latin typeface="+mn-lt"/>
                        </a:rPr>
                        <a:t>Do not take photo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3346672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뛰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뛰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지 마세요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latin typeface="+mn-lt"/>
                        </a:rPr>
                        <a:t>Do not run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71123654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먹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먹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지 마세요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latin typeface="+mn-lt"/>
                        </a:rPr>
                        <a:t>Do not eat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03696467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자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다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자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지 마세요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latin typeface="+mn-lt"/>
                        </a:rPr>
                        <a:t>Do not sleep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76902286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가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가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지 마세요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latin typeface="+mn-lt"/>
                        </a:rPr>
                        <a:t>Do not go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07367636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버리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다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버리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지 마세요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Do not throw away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3900994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전화하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다</a:t>
                      </a:r>
                      <a:endParaRPr lang="en-US" altLang="ko-KR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전화하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지 마세요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latin typeface="+mn-lt"/>
                        </a:rPr>
                        <a:t>Do not call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95064176"/>
                  </a:ext>
                </a:extLst>
              </a:tr>
              <a:tr h="431083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자전거를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 타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다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타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지 마세요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latin typeface="+mn-lt"/>
                        </a:rPr>
                        <a:t>Do not ride bike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85226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13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484980AA-4B3B-7441-8867-C9DD074F5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220" y="1109320"/>
            <a:ext cx="10515600" cy="36853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DCCB0E9-7CBF-1043-970C-D3C9ED83F02B}"/>
              </a:ext>
            </a:extLst>
          </p:cNvPr>
          <p:cNvSpPr txBox="1"/>
          <p:nvPr/>
        </p:nvSpPr>
        <p:spPr>
          <a:xfrm>
            <a:off x="233547" y="220655"/>
            <a:ext cx="7198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-</a:t>
            </a:r>
            <a:r>
              <a:rPr lang="ko-KR" altLang="en-US" sz="3600" b="1" dirty="0"/>
              <a:t>지 마세요 </a:t>
            </a:r>
            <a:r>
              <a:rPr lang="en-US" altLang="ko-KR" sz="3600" b="1" dirty="0"/>
              <a:t>Do not [action word]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0343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90219FC3-21BC-6F4A-8550-8FA235B8AC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3809" y="1076116"/>
            <a:ext cx="9282242" cy="49649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1D77ABC-7C3A-2744-B5A0-BEBFB43553B9}"/>
              </a:ext>
            </a:extLst>
          </p:cNvPr>
          <p:cNvSpPr txBox="1"/>
          <p:nvPr/>
        </p:nvSpPr>
        <p:spPr>
          <a:xfrm>
            <a:off x="233547" y="220655"/>
            <a:ext cx="7198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-</a:t>
            </a:r>
            <a:r>
              <a:rPr lang="ko-KR" altLang="en-US" sz="3600" b="1" dirty="0"/>
              <a:t>지 마세요 </a:t>
            </a:r>
            <a:r>
              <a:rPr lang="en-US" altLang="ko-KR" sz="3600" b="1" dirty="0"/>
              <a:t>Do not [action word]</a:t>
            </a:r>
            <a:endParaRPr lang="en-US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B3E4CB-9796-6844-A422-B88044FFF166}"/>
              </a:ext>
            </a:extLst>
          </p:cNvPr>
          <p:cNvSpPr txBox="1"/>
          <p:nvPr/>
        </p:nvSpPr>
        <p:spPr>
          <a:xfrm>
            <a:off x="7575293" y="1561593"/>
            <a:ext cx="248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먹지 마세요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F9DA3E8-D3CE-F14E-9449-D0FFCC0FC212}"/>
              </a:ext>
            </a:extLst>
          </p:cNvPr>
          <p:cNvSpPr txBox="1"/>
          <p:nvPr/>
        </p:nvSpPr>
        <p:spPr>
          <a:xfrm>
            <a:off x="7575293" y="3318289"/>
            <a:ext cx="248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자지 마세요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7D05A47-A571-9D4D-BD87-660961AFA0AE}"/>
              </a:ext>
            </a:extLst>
          </p:cNvPr>
          <p:cNvSpPr txBox="1"/>
          <p:nvPr/>
        </p:nvSpPr>
        <p:spPr>
          <a:xfrm>
            <a:off x="7380423" y="5009913"/>
            <a:ext cx="3484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이야기하지 마세요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62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F6A31C3-976D-574E-BFED-4D1442ADA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07"/>
            <a:ext cx="5511800" cy="5715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92DAB23-BAB8-A84B-8D9A-440811A434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449"/>
          <a:stretch/>
        </p:blipFill>
        <p:spPr>
          <a:xfrm>
            <a:off x="584614" y="856654"/>
            <a:ext cx="11179681" cy="48008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3BA3B9D-C940-1147-8798-48EB7F968DD3}"/>
              </a:ext>
            </a:extLst>
          </p:cNvPr>
          <p:cNvSpPr txBox="1"/>
          <p:nvPr/>
        </p:nvSpPr>
        <p:spPr>
          <a:xfrm>
            <a:off x="2478637" y="2930722"/>
            <a:ext cx="58109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아빠와 언니하고 미술관에 갈 거예요</a:t>
            </a:r>
            <a:r>
              <a:rPr lang="en-US" altLang="ko-KR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o-KR" alt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xmlns="" id="{0B349B1B-B4E6-234B-BBE5-619CCCEEA67B}"/>
              </a:ext>
            </a:extLst>
          </p:cNvPr>
          <p:cNvSpPr/>
          <p:nvPr/>
        </p:nvSpPr>
        <p:spPr>
          <a:xfrm>
            <a:off x="8040743" y="4298839"/>
            <a:ext cx="252305" cy="23833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Multiplication Sign 4">
            <a:extLst>
              <a:ext uri="{FF2B5EF4-FFF2-40B4-BE49-F238E27FC236}">
                <a16:creationId xmlns:a16="http://schemas.microsoft.com/office/drawing/2014/main" xmlns="" id="{1C2F8264-72F7-BF44-94B7-DE00660B4A9C}"/>
              </a:ext>
            </a:extLst>
          </p:cNvPr>
          <p:cNvSpPr/>
          <p:nvPr/>
        </p:nvSpPr>
        <p:spPr>
          <a:xfrm>
            <a:off x="7957170" y="4717130"/>
            <a:ext cx="419449" cy="473240"/>
          </a:xfrm>
          <a:prstGeom prst="mathMultiply">
            <a:avLst>
              <a:gd name="adj1" fmla="val 1595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ication Sign 4">
            <a:extLst>
              <a:ext uri="{FF2B5EF4-FFF2-40B4-BE49-F238E27FC236}">
                <a16:creationId xmlns:a16="http://schemas.microsoft.com/office/drawing/2014/main" xmlns="" id="{FF00513A-709F-D24A-A0DD-6C868A77DE12}"/>
              </a:ext>
            </a:extLst>
          </p:cNvPr>
          <p:cNvSpPr/>
          <p:nvPr/>
        </p:nvSpPr>
        <p:spPr>
          <a:xfrm>
            <a:off x="7957169" y="5181175"/>
            <a:ext cx="419449" cy="473240"/>
          </a:xfrm>
          <a:prstGeom prst="mathMultiply">
            <a:avLst>
              <a:gd name="adj1" fmla="val 1595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Track 026">
            <a:hlinkClick r:id="" action="ppaction://media"/>
            <a:extLst>
              <a:ext uri="{FF2B5EF4-FFF2-40B4-BE49-F238E27FC236}">
                <a16:creationId xmlns:a16="http://schemas.microsoft.com/office/drawing/2014/main" xmlns="" id="{534ACA51-6090-4A4B-B005-7F99D1C160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6756" y="5609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6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E651B16F-E520-CF43-B61B-26D3FF31E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167" y="2832631"/>
            <a:ext cx="5544385" cy="192356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8C46357E-ED68-7140-B7E5-5BBD00E41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56" y="2379987"/>
            <a:ext cx="4921739" cy="282885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149D7366-07FD-B246-8BAE-038AE10A2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414" y="1731111"/>
            <a:ext cx="4404266" cy="45997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40150321-653B-B346-9AC5-4ADD8BEEBA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167" y="1583436"/>
            <a:ext cx="3492500" cy="9144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BF4FAF89-74A3-7645-A180-3DA8B3AB28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40" y="1185011"/>
            <a:ext cx="747460" cy="448476"/>
          </a:xfrm>
          <a:prstGeom prst="rect">
            <a:avLst/>
          </a:prstGeom>
        </p:spPr>
      </p:pic>
      <p:cxnSp>
        <p:nvCxnSpPr>
          <p:cNvPr id="16" name="직선 연결선[R] 15">
            <a:extLst>
              <a:ext uri="{FF2B5EF4-FFF2-40B4-BE49-F238E27FC236}">
                <a16:creationId xmlns:a16="http://schemas.microsoft.com/office/drawing/2014/main" xmlns="" id="{AABBE3C3-39FA-A540-8736-627092C22FC1}"/>
              </a:ext>
            </a:extLst>
          </p:cNvPr>
          <p:cNvCxnSpPr/>
          <p:nvPr/>
        </p:nvCxnSpPr>
        <p:spPr>
          <a:xfrm>
            <a:off x="2655277" y="3217988"/>
            <a:ext cx="15650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[R] 16">
            <a:extLst>
              <a:ext uri="{FF2B5EF4-FFF2-40B4-BE49-F238E27FC236}">
                <a16:creationId xmlns:a16="http://schemas.microsoft.com/office/drawing/2014/main" xmlns="" id="{A5D35B37-38DA-CC42-9EA5-CEC75255F3A8}"/>
              </a:ext>
            </a:extLst>
          </p:cNvPr>
          <p:cNvCxnSpPr>
            <a:cxnSpLocks/>
          </p:cNvCxnSpPr>
          <p:nvPr/>
        </p:nvCxnSpPr>
        <p:spPr>
          <a:xfrm>
            <a:off x="1664677" y="4214449"/>
            <a:ext cx="21863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[R] 18">
            <a:extLst>
              <a:ext uri="{FF2B5EF4-FFF2-40B4-BE49-F238E27FC236}">
                <a16:creationId xmlns:a16="http://schemas.microsoft.com/office/drawing/2014/main" xmlns="" id="{C823989D-78F8-A141-9C23-F9B5D29C1255}"/>
              </a:ext>
            </a:extLst>
          </p:cNvPr>
          <p:cNvCxnSpPr/>
          <p:nvPr/>
        </p:nvCxnSpPr>
        <p:spPr>
          <a:xfrm>
            <a:off x="1629507" y="3722081"/>
            <a:ext cx="1565031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[R] 19">
            <a:extLst>
              <a:ext uri="{FF2B5EF4-FFF2-40B4-BE49-F238E27FC236}">
                <a16:creationId xmlns:a16="http://schemas.microsoft.com/office/drawing/2014/main" xmlns="" id="{6FF6E48A-E3E4-804B-AB05-37612A0FF7B3}"/>
              </a:ext>
            </a:extLst>
          </p:cNvPr>
          <p:cNvCxnSpPr>
            <a:cxnSpLocks/>
          </p:cNvCxnSpPr>
          <p:nvPr/>
        </p:nvCxnSpPr>
        <p:spPr>
          <a:xfrm>
            <a:off x="3089028" y="4691716"/>
            <a:ext cx="129540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A1D6F7B5-470F-8249-8A28-779144614B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307"/>
            <a:ext cx="55118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2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A8C0E50-E55E-BF4B-83F2-921E888E3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35600" cy="635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1E0C4373-A35B-C847-92A8-39A099039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825500"/>
            <a:ext cx="11379200" cy="5207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D04B6DA-BA65-3943-9314-BF0F1098DEF9}"/>
              </a:ext>
            </a:extLst>
          </p:cNvPr>
          <p:cNvSpPr txBox="1"/>
          <p:nvPr/>
        </p:nvSpPr>
        <p:spPr>
          <a:xfrm>
            <a:off x="4836885" y="5381644"/>
            <a:ext cx="4568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여기는 </a:t>
            </a:r>
            <a:r>
              <a:rPr lang="ko-KR" alt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교실이에요</a:t>
            </a:r>
            <a:r>
              <a:rPr lang="ko-KR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03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000" b="1"/>
              <a:t>학습 목표</a:t>
            </a:r>
            <a:endParaRPr lang="en-US" sz="40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15214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듣고 말하기</a:t>
            </a:r>
            <a:r>
              <a:rPr lang="en-US" altLang="ko-KR" sz="2400" dirty="0"/>
              <a:t>: </a:t>
            </a:r>
            <a:r>
              <a:rPr lang="ko-KR" altLang="en-US" sz="2400" dirty="0"/>
              <a:t>내일 할 일에 대해 듣고 말할 수 있다 </a:t>
            </a:r>
            <a:r>
              <a:rPr lang="en-US" altLang="ko-KR" sz="2400" dirty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읽고 쓰기</a:t>
            </a:r>
            <a:r>
              <a:rPr lang="en-US" altLang="ko-KR" sz="2400" dirty="0"/>
              <a:t>:</a:t>
            </a:r>
            <a:r>
              <a:rPr lang="ko-KR" altLang="en-US" sz="2400" dirty="0"/>
              <a:t> 규칙에 대한 글을 읽고 쓸 수 있다</a:t>
            </a:r>
            <a:r>
              <a:rPr lang="en-US" altLang="ko-KR" sz="24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4000" b="1" dirty="0"/>
              <a:t>학습 내용</a:t>
            </a:r>
            <a:endParaRPr lang="en-US" altLang="ko-KR" sz="4000" b="1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주제</a:t>
            </a:r>
            <a:r>
              <a:rPr lang="en-US" altLang="ko-KR" sz="2400" dirty="0"/>
              <a:t>: </a:t>
            </a:r>
            <a:r>
              <a:rPr lang="ko-KR" altLang="en-US" sz="2400" dirty="0"/>
              <a:t>집안 정리와 지켜야 할 일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어휘</a:t>
            </a:r>
            <a:r>
              <a:rPr lang="en-US" altLang="ko-KR" sz="2400" dirty="0"/>
              <a:t>: </a:t>
            </a:r>
            <a:r>
              <a:rPr lang="ko-KR" altLang="en-US" sz="2400" dirty="0"/>
              <a:t>정리정돈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문법</a:t>
            </a:r>
            <a:r>
              <a:rPr lang="en-US" altLang="ko-KR" sz="2400" dirty="0"/>
              <a:t>: -(</a:t>
            </a:r>
            <a:r>
              <a:rPr lang="ko-KR" altLang="en-US" sz="2400" dirty="0"/>
              <a:t>으</a:t>
            </a:r>
            <a:r>
              <a:rPr lang="en-US" altLang="ko-KR" sz="2400" dirty="0"/>
              <a:t>)</a:t>
            </a:r>
            <a:r>
              <a:rPr lang="ko-KR" altLang="en-US" sz="2400" dirty="0" err="1"/>
              <a:t>ㄴ</a:t>
            </a:r>
            <a:r>
              <a:rPr lang="ko-KR" altLang="en-US" sz="2400" dirty="0"/>
              <a:t> 후에</a:t>
            </a:r>
            <a:r>
              <a:rPr lang="en-US" altLang="ko-KR" sz="2400" dirty="0"/>
              <a:t>,</a:t>
            </a:r>
            <a:r>
              <a:rPr lang="ko-KR" altLang="en-US" sz="2400" dirty="0"/>
              <a:t> </a:t>
            </a:r>
            <a:r>
              <a:rPr lang="en-US" altLang="ko-KR" sz="2400" dirty="0"/>
              <a:t>-</a:t>
            </a:r>
            <a:r>
              <a:rPr lang="ko-KR" altLang="en-US" sz="2400" dirty="0"/>
              <a:t>지 마세요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활동</a:t>
            </a:r>
            <a:r>
              <a:rPr lang="en-US" altLang="ko-KR" sz="2400" dirty="0"/>
              <a:t>: </a:t>
            </a:r>
            <a:r>
              <a:rPr lang="ko-KR" altLang="en-US" sz="2400" dirty="0"/>
              <a:t>규칙에 대해 이야기하기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문화</a:t>
            </a:r>
            <a:r>
              <a:rPr lang="en-US" altLang="ko-KR" sz="2400" dirty="0"/>
              <a:t>: </a:t>
            </a:r>
            <a:r>
              <a:rPr lang="ko-KR" altLang="en-US" sz="2400" dirty="0"/>
              <a:t>금도끼 은도끼</a:t>
            </a:r>
            <a:endParaRPr lang="en-US" altLang="ko-KR" sz="2400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8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564F5C06-2801-5345-AD66-7BC273B5F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6537" y="928810"/>
            <a:ext cx="9575221" cy="499720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E884A067-4044-3C41-B1B3-FF058E3FD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35600" cy="635000"/>
          </a:xfrm>
          <a:prstGeom prst="rect">
            <a:avLst/>
          </a:prstGeom>
        </p:spPr>
      </p:pic>
      <p:sp>
        <p:nvSpPr>
          <p:cNvPr id="6" name="Oval 3">
            <a:extLst>
              <a:ext uri="{FF2B5EF4-FFF2-40B4-BE49-F238E27FC236}">
                <a16:creationId xmlns:a16="http://schemas.microsoft.com/office/drawing/2014/main" xmlns="" id="{7381DA75-D9E7-174E-8FA5-ED7596518933}"/>
              </a:ext>
            </a:extLst>
          </p:cNvPr>
          <p:cNvSpPr/>
          <p:nvPr/>
        </p:nvSpPr>
        <p:spPr>
          <a:xfrm>
            <a:off x="2210489" y="3263122"/>
            <a:ext cx="305290" cy="2883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xmlns="" id="{EC4C96A0-5458-7B42-9A6B-B34DF3C4993F}"/>
              </a:ext>
            </a:extLst>
          </p:cNvPr>
          <p:cNvSpPr/>
          <p:nvPr/>
        </p:nvSpPr>
        <p:spPr>
          <a:xfrm>
            <a:off x="5845945" y="3265632"/>
            <a:ext cx="305290" cy="2883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xmlns="" id="{BD712732-8EC7-2F4E-9F2B-9715B1A66F0A}"/>
              </a:ext>
            </a:extLst>
          </p:cNvPr>
          <p:cNvSpPr/>
          <p:nvPr/>
        </p:nvSpPr>
        <p:spPr>
          <a:xfrm>
            <a:off x="5850969" y="5465380"/>
            <a:ext cx="305290" cy="2883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xmlns="" id="{2E4D55B0-1123-C64C-95D2-DE72DEF1ED20}"/>
              </a:ext>
            </a:extLst>
          </p:cNvPr>
          <p:cNvSpPr/>
          <p:nvPr/>
        </p:nvSpPr>
        <p:spPr>
          <a:xfrm>
            <a:off x="9488846" y="5465380"/>
            <a:ext cx="305290" cy="2883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38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6FCC7D64-B1AC-244A-A510-D6C1324903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682" y="858407"/>
            <a:ext cx="8623300" cy="9779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8FC4BDC-88D5-154C-86BB-FA2F58736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35600" cy="635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F37FB00C-D64D-694D-9656-1AAC14F1C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1717" y="1836307"/>
            <a:ext cx="2769123" cy="397140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D4C968DA-D52C-704D-9993-DE9B188998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7040" y="1836307"/>
            <a:ext cx="2769123" cy="39714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47268BF-0570-F542-A130-5E7C6ECAD8A6}"/>
              </a:ext>
            </a:extLst>
          </p:cNvPr>
          <p:cNvSpPr txBox="1"/>
          <p:nvPr/>
        </p:nvSpPr>
        <p:spPr>
          <a:xfrm>
            <a:off x="6774180" y="182245"/>
            <a:ext cx="5280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00"/>
              <a:t>*</a:t>
            </a:r>
            <a:r>
              <a:rPr kumimoji="1" lang="ko-KR" altLang="en-US" sz="1400" smtClean="0"/>
              <a:t>한글학교 </a:t>
            </a:r>
            <a:r>
              <a:rPr kumimoji="1" lang="ko-KR" altLang="en-US" sz="1400" dirty="0"/>
              <a:t>반 규칙표를 같이 작성해 보아요</a:t>
            </a:r>
          </a:p>
        </p:txBody>
      </p:sp>
    </p:spTree>
    <p:extLst>
      <p:ext uri="{BB962C8B-B14F-4D97-AF65-F5344CB8AC3E}">
        <p14:creationId xmlns:p14="http://schemas.microsoft.com/office/powerpoint/2010/main" val="401078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53DE7E11-518E-0647-BF77-067C4B24C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94000" cy="5334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FAD8856-DD1E-1249-9E5B-942B59EFD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820" y="533400"/>
            <a:ext cx="5664200" cy="7874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4909BE7C-5113-4243-8765-442E41484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0" y="1717040"/>
            <a:ext cx="2683295" cy="166624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6BE8A9E9-5198-9D44-ABCB-D9DCCDFA90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920" y="1605280"/>
            <a:ext cx="5768340" cy="42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6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11B82DB1-6FD5-374C-BF14-00B77BC4D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25271" cy="96186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59F7430-6091-6843-ADB3-4D3D3980E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729" y="1142202"/>
            <a:ext cx="8480612" cy="111107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25C50658-EFCE-F34E-8323-5A1F1B522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56347"/>
            <a:ext cx="12192000" cy="220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9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E5B80145-E7FB-784C-857C-B32F52C3E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725271" cy="961860"/>
          </a:xfrm>
          <a:prstGeom prst="rect">
            <a:avLst/>
          </a:prstGeom>
        </p:spPr>
      </p:pic>
      <p:pic>
        <p:nvPicPr>
          <p:cNvPr id="6" name="Online Media 5" title="￬ﾕﾄ￫ﾞﾌ ￬ﾠﾄ￫ﾞﾘ￫ﾏﾙ￭ﾙﾔ ￬ﾚﾔ￬ﾈﾠ￭ﾕﾭ￬ﾕﾄ￫ﾦﾬ -  ￪ﾸﾈ ￫ﾏﾄ￫ﾁﾼ￬ﾙﾀ ￬ﾝﾀ ￫ﾏﾄ￫ﾁﾼ(￭ﾕﾜ￪ﾸﾀ ￬ﾕﾠ￫ﾋﾈ￫ﾩﾔ￬ﾝﾴ￬ﾅﾘ)">
            <a:hlinkClick r:id="" action="ppaction://media"/>
            <a:extLst>
              <a:ext uri="{FF2B5EF4-FFF2-40B4-BE49-F238E27FC236}">
                <a16:creationId xmlns:a16="http://schemas.microsoft.com/office/drawing/2014/main" xmlns="" id="{5DE3D0DF-4BC3-4445-B431-7716192F495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36571" y="1253331"/>
            <a:ext cx="77358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5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7FFECBD7-E075-E740-B7BF-2852331B54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70927"/>
            <a:ext cx="10515600" cy="334911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ADA0C36C-91AB-4347-BEFF-3A01771C5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725271" cy="96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4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515600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</a:t>
            </a:r>
            <a:r>
              <a:rPr lang="ko-KR" altLang="en-US" dirty="0"/>
              <a:t> </a:t>
            </a:r>
            <a:r>
              <a:rPr lang="en-US" altLang="ko-KR" dirty="0">
                <a:hlinkClick r:id="rId2"/>
              </a:rPr>
              <a:t>https://quizlet.com/_8gs4z2?x=1qqt&amp;i=2tig8t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</a:t>
            </a:r>
            <a:r>
              <a:rPr lang="en-US" altLang="ko-KR" dirty="0"/>
              <a:t>38</a:t>
            </a:r>
            <a:r>
              <a:rPr lang="en-US" dirty="0"/>
              <a:t>-4</a:t>
            </a:r>
            <a:r>
              <a:rPr lang="en-US" altLang="ko-KR" dirty="0"/>
              <a:t>1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55C7E91-9EA8-2E4D-9A67-95653A6A5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05" y="1768039"/>
            <a:ext cx="7447384" cy="121939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6639745A-5295-7841-9159-E82863DFF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040" y="813802"/>
            <a:ext cx="8623042" cy="95423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9D20707B-9B8F-CA42-9A9E-541008D6A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182" y="2987435"/>
            <a:ext cx="3845379" cy="306060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669BDA40-79CE-9E43-BEC9-3A0EBBEA5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1278" y="3204605"/>
            <a:ext cx="7167078" cy="28801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1E7F5B8-BA4C-A449-85B8-3D2C2059FE8F}"/>
              </a:ext>
            </a:extLst>
          </p:cNvPr>
          <p:cNvSpPr txBox="1"/>
          <p:nvPr/>
        </p:nvSpPr>
        <p:spPr>
          <a:xfrm>
            <a:off x="5214532" y="3178298"/>
            <a:ext cx="248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책을 책꽂이에 꽂다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0516827-407B-5044-8EEE-AA017E041CB0}"/>
              </a:ext>
            </a:extLst>
          </p:cNvPr>
          <p:cNvSpPr txBox="1"/>
          <p:nvPr/>
        </p:nvSpPr>
        <p:spPr>
          <a:xfrm>
            <a:off x="5214532" y="3973333"/>
            <a:ext cx="248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침대를 정리하다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B78C461-B5C4-B747-8D1B-DCE70CE1E26E}"/>
              </a:ext>
            </a:extLst>
          </p:cNvPr>
          <p:cNvSpPr txBox="1"/>
          <p:nvPr/>
        </p:nvSpPr>
        <p:spPr>
          <a:xfrm>
            <a:off x="5214532" y="4768368"/>
            <a:ext cx="296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장난감을 상자에 넣다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F81BE0B-F3CE-5B40-9390-B357E79FF66E}"/>
              </a:ext>
            </a:extLst>
          </p:cNvPr>
          <p:cNvSpPr txBox="1"/>
          <p:nvPr/>
        </p:nvSpPr>
        <p:spPr>
          <a:xfrm>
            <a:off x="5255469" y="5571386"/>
            <a:ext cx="296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책상을 정리하다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3ED8453-698E-3842-A716-C68B83093065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</a:t>
            </a:r>
            <a:r>
              <a:rPr kumimoji="1" lang="en-US" altLang="ko-KR" dirty="0" smtClean="0"/>
              <a:t>. 38-41 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226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FF54EBF5-93F0-C645-B4A3-48DD4FA05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30" y="1156176"/>
            <a:ext cx="9309100" cy="5207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855C6E6-C5DF-0E4D-85A5-D42BCD8C7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060" y="2044700"/>
            <a:ext cx="9224010" cy="2550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2EF0A88-78A1-A242-84B1-D107D1055760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38-41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B723587-4981-3B4A-AE00-9DD7AFBAC099}"/>
              </a:ext>
            </a:extLst>
          </p:cNvPr>
          <p:cNvSpPr txBox="1"/>
          <p:nvPr/>
        </p:nvSpPr>
        <p:spPr>
          <a:xfrm>
            <a:off x="1762672" y="4081268"/>
            <a:ext cx="248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숙제를 한 후에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64E4E14-0758-BB49-9900-14122EBFCCD5}"/>
              </a:ext>
            </a:extLst>
          </p:cNvPr>
          <p:cNvSpPr txBox="1"/>
          <p:nvPr/>
        </p:nvSpPr>
        <p:spPr>
          <a:xfrm>
            <a:off x="6887122" y="4081268"/>
            <a:ext cx="248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게임을 한 후에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2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7DEB6B8A-B9F1-F541-89AC-37631E660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137" y="617220"/>
            <a:ext cx="8735193" cy="53858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6C1FFDD-BA92-2C4D-8E67-10FF3B978A07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38-41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A5B9BB0-88B7-634E-87D9-5DAA12AF6E2B}"/>
              </a:ext>
            </a:extLst>
          </p:cNvPr>
          <p:cNvSpPr txBox="1"/>
          <p:nvPr/>
        </p:nvSpPr>
        <p:spPr>
          <a:xfrm>
            <a:off x="2002702" y="2481068"/>
            <a:ext cx="248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간식을 먹은 후에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C9DAA5-470E-C444-B9CC-5215C54CA475}"/>
              </a:ext>
            </a:extLst>
          </p:cNvPr>
          <p:cNvSpPr txBox="1"/>
          <p:nvPr/>
        </p:nvSpPr>
        <p:spPr>
          <a:xfrm>
            <a:off x="6555652" y="2481068"/>
            <a:ext cx="248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책을 읽은 후에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3DA590B-7966-DD45-99A4-34260D04754A}"/>
              </a:ext>
            </a:extLst>
          </p:cNvPr>
          <p:cNvSpPr txBox="1"/>
          <p:nvPr/>
        </p:nvSpPr>
        <p:spPr>
          <a:xfrm>
            <a:off x="1774102" y="5569116"/>
            <a:ext cx="248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책상을 정리한 후에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98493C6-8ACA-D342-9577-D7D471EE0A04}"/>
              </a:ext>
            </a:extLst>
          </p:cNvPr>
          <p:cNvSpPr txBox="1"/>
          <p:nvPr/>
        </p:nvSpPr>
        <p:spPr>
          <a:xfrm>
            <a:off x="6955702" y="5569116"/>
            <a:ext cx="248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공부 한 후에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43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E725D0ED-F2AA-724D-A0FD-21FBBF7DD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334" y="0"/>
            <a:ext cx="7797332" cy="617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982FB9BD-BFAE-B642-8761-39252238D1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7470" y="534035"/>
            <a:ext cx="8629529" cy="55433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1CAF2F-ADE1-944E-B1BF-28ADAFB016A1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38-41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D82E64-AB92-D749-BFA7-D4C9FF779F3F}"/>
              </a:ext>
            </a:extLst>
          </p:cNvPr>
          <p:cNvSpPr txBox="1"/>
          <p:nvPr/>
        </p:nvSpPr>
        <p:spPr>
          <a:xfrm>
            <a:off x="6403252" y="4801358"/>
            <a:ext cx="3003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자전거를 타지 마세요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95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066A8A5E-E111-054D-A4C5-6BD25DB87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0372" y="168274"/>
            <a:ext cx="7143668" cy="59037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23B96F-394B-854E-B59F-9FC65C6011FF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38-41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5AF7C0-F773-AB4C-8507-301E4C4A7973}"/>
              </a:ext>
            </a:extLst>
          </p:cNvPr>
          <p:cNvSpPr txBox="1"/>
          <p:nvPr/>
        </p:nvSpPr>
        <p:spPr>
          <a:xfrm>
            <a:off x="6460402" y="858008"/>
            <a:ext cx="3003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사진을 찍지 마세요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AD8A5F-367E-C742-AAEB-0AF40D6486DC}"/>
              </a:ext>
            </a:extLst>
          </p:cNvPr>
          <p:cNvSpPr txBox="1"/>
          <p:nvPr/>
        </p:nvSpPr>
        <p:spPr>
          <a:xfrm>
            <a:off x="6578512" y="2839208"/>
            <a:ext cx="3003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전화를 하지 마세요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2899003-744D-904B-9751-A4CDE286E7E6}"/>
              </a:ext>
            </a:extLst>
          </p:cNvPr>
          <p:cNvSpPr txBox="1"/>
          <p:nvPr/>
        </p:nvSpPr>
        <p:spPr>
          <a:xfrm>
            <a:off x="6460402" y="4866128"/>
            <a:ext cx="3003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뛰지 마세요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4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FCC7505E-D5C3-4D45-B7A8-0C34DAFD8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910" y="720090"/>
            <a:ext cx="4744720" cy="68193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E12D457F-D896-E445-A0AC-F3FE8210F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698" y="182880"/>
            <a:ext cx="6559196" cy="57264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6928A8A-FBD7-D549-8375-0CCAD3B3460B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38-41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879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r>
              <a:rPr kumimoji="1" lang="en-US" altLang="ko-KR" sz="2400" dirty="0">
                <a:hlinkClick r:id="rId3"/>
              </a:rPr>
              <a:t>https://</a:t>
            </a:r>
            <a:r>
              <a:rPr kumimoji="1" lang="en-US" altLang="ko-KR" sz="2400" dirty="0" err="1">
                <a:hlinkClick r:id="rId3"/>
              </a:rPr>
              <a:t>images.app.goo.gl</a:t>
            </a:r>
            <a:r>
              <a:rPr kumimoji="1" lang="en-US" altLang="ko-KR" sz="2400" dirty="0">
                <a:hlinkClick r:id="rId3"/>
              </a:rPr>
              <a:t>/YBfzVsagp5YBenjf9</a:t>
            </a:r>
            <a:endParaRPr kumimoji="1" lang="en-US" altLang="ko-KR" sz="2400" dirty="0"/>
          </a:p>
          <a:p>
            <a:r>
              <a:rPr kumimoji="1" lang="en-US" altLang="ko-KR" sz="2400" dirty="0">
                <a:hlinkClick r:id="rId4"/>
              </a:rPr>
              <a:t>https://</a:t>
            </a:r>
            <a:r>
              <a:rPr kumimoji="1" lang="en-US" altLang="ko-KR" sz="2400" dirty="0" err="1">
                <a:hlinkClick r:id="rId4"/>
              </a:rPr>
              <a:t>images.app.goo.gl</a:t>
            </a:r>
            <a:r>
              <a:rPr kumimoji="1" lang="en-US" altLang="ko-KR" sz="2400" dirty="0">
                <a:hlinkClick r:id="rId4"/>
              </a:rPr>
              <a:t>/EhiB6T29K5U8DFM76</a:t>
            </a:r>
            <a:endParaRPr kumimoji="1" lang="en-US" altLang="ko-KR" sz="2400" dirty="0"/>
          </a:p>
          <a:p>
            <a:r>
              <a:rPr kumimoji="1" lang="en-US" altLang="ko-KR" sz="2400" dirty="0">
                <a:hlinkClick r:id="rId5"/>
              </a:rPr>
              <a:t>https://images.app.goo.gl/6w7ndPPUM3Ndv8aNA</a:t>
            </a:r>
            <a:endParaRPr kumimoji="1" lang="en-US" altLang="ko-KR" sz="2400" dirty="0"/>
          </a:p>
          <a:p>
            <a:r>
              <a:rPr kumimoji="1" lang="en-US" altLang="ko-KR" sz="2400" dirty="0">
                <a:hlinkClick r:id="rId6"/>
              </a:rPr>
              <a:t>https://</a:t>
            </a:r>
            <a:r>
              <a:rPr kumimoji="1" lang="en-US" altLang="ko-KR" sz="2400" dirty="0" err="1">
                <a:hlinkClick r:id="rId6"/>
              </a:rPr>
              <a:t>youtu.be</a:t>
            </a:r>
            <a:r>
              <a:rPr kumimoji="1" lang="en-US" altLang="ko-KR" sz="2400" dirty="0">
                <a:hlinkClick r:id="rId6"/>
              </a:rPr>
              <a:t>/NIPiIpJJGS0</a:t>
            </a:r>
            <a:endParaRPr kumimoji="1" lang="ko-KR" altLang="en-US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980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B4091F03-1FB9-3945-8A11-333B70F46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166" y="496176"/>
            <a:ext cx="9685064" cy="5097402"/>
          </a:xfrm>
          <a:prstGeom prst="rect">
            <a:avLst/>
          </a:prstGeom>
        </p:spPr>
      </p:pic>
      <p:pic>
        <p:nvPicPr>
          <p:cNvPr id="2" name="Track 025">
            <a:hlinkClick r:id="" action="ppaction://media"/>
            <a:extLst>
              <a:ext uri="{FF2B5EF4-FFF2-40B4-BE49-F238E27FC236}">
                <a16:creationId xmlns:a16="http://schemas.microsoft.com/office/drawing/2014/main" xmlns="" id="{234C67E3-DB88-4941-9318-F93CCFE5A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86151" y="590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7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E7DEB38D-50C5-294F-A06A-7D33CED31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3637" y="2593947"/>
            <a:ext cx="5969000" cy="12319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40F1B5B-A0F2-D04F-AE05-14D94FDF2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76276"/>
            <a:ext cx="4748924" cy="4816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534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86FDE6B3-2D04-E749-B6CD-3C4B38924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0" y="28576"/>
            <a:ext cx="7253799" cy="61436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F1A0210A-5CC4-1E48-8955-343165B73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00475" cy="62070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BC5ED755-36C1-9D4F-A9F8-6454FBC63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0708"/>
            <a:ext cx="2443163" cy="64401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E52CF334-2401-9A48-8B60-D902CBFF7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13" y="2738436"/>
            <a:ext cx="4533900" cy="723900"/>
          </a:xfrm>
          <a:prstGeom prst="rect">
            <a:avLst/>
          </a:prstGeom>
        </p:spPr>
      </p:pic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xmlns="" id="{9E51E80F-D92A-2447-BFC4-763E45D8678E}"/>
              </a:ext>
            </a:extLst>
          </p:cNvPr>
          <p:cNvSpPr/>
          <p:nvPr/>
        </p:nvSpPr>
        <p:spPr>
          <a:xfrm>
            <a:off x="6257365" y="143435"/>
            <a:ext cx="1981200" cy="4123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모서리가 둥근 직사각형 8">
            <a:extLst>
              <a:ext uri="{FF2B5EF4-FFF2-40B4-BE49-F238E27FC236}">
                <a16:creationId xmlns:a16="http://schemas.microsoft.com/office/drawing/2014/main" xmlns="" id="{643FD366-893F-FD45-93C2-022D120E650C}"/>
              </a:ext>
            </a:extLst>
          </p:cNvPr>
          <p:cNvSpPr/>
          <p:nvPr/>
        </p:nvSpPr>
        <p:spPr>
          <a:xfrm>
            <a:off x="9224681" y="817211"/>
            <a:ext cx="1981200" cy="4123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0" name="모서리가 둥근 직사각형 9">
            <a:extLst>
              <a:ext uri="{FF2B5EF4-FFF2-40B4-BE49-F238E27FC236}">
                <a16:creationId xmlns:a16="http://schemas.microsoft.com/office/drawing/2014/main" xmlns="" id="{C79956ED-26DE-3145-B0F6-6451CF771502}"/>
              </a:ext>
            </a:extLst>
          </p:cNvPr>
          <p:cNvSpPr/>
          <p:nvPr/>
        </p:nvSpPr>
        <p:spPr>
          <a:xfrm>
            <a:off x="5221940" y="2607325"/>
            <a:ext cx="1223684" cy="4123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1" name="모서리가 둥근 직사각형 10">
            <a:extLst>
              <a:ext uri="{FF2B5EF4-FFF2-40B4-BE49-F238E27FC236}">
                <a16:creationId xmlns:a16="http://schemas.microsoft.com/office/drawing/2014/main" xmlns="" id="{E7EFD5DB-8A2D-494E-B7C4-2F88851F4D43}"/>
              </a:ext>
            </a:extLst>
          </p:cNvPr>
          <p:cNvSpPr/>
          <p:nvPr/>
        </p:nvSpPr>
        <p:spPr>
          <a:xfrm>
            <a:off x="9336740" y="3539528"/>
            <a:ext cx="1438836" cy="4123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2" name="모서리가 둥근 직사각형 11">
            <a:extLst>
              <a:ext uri="{FF2B5EF4-FFF2-40B4-BE49-F238E27FC236}">
                <a16:creationId xmlns:a16="http://schemas.microsoft.com/office/drawing/2014/main" xmlns="" id="{D525CBF5-2350-DF48-8356-4564E0814179}"/>
              </a:ext>
            </a:extLst>
          </p:cNvPr>
          <p:cNvSpPr/>
          <p:nvPr/>
        </p:nvSpPr>
        <p:spPr>
          <a:xfrm>
            <a:off x="5645522" y="5186074"/>
            <a:ext cx="1284195" cy="4123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3" name="모서리가 둥근 직사각형 12">
            <a:extLst>
              <a:ext uri="{FF2B5EF4-FFF2-40B4-BE49-F238E27FC236}">
                <a16:creationId xmlns:a16="http://schemas.microsoft.com/office/drawing/2014/main" xmlns="" id="{878D2E1D-D1F7-3146-B364-1869544D4C7A}"/>
              </a:ext>
            </a:extLst>
          </p:cNvPr>
          <p:cNvSpPr/>
          <p:nvPr/>
        </p:nvSpPr>
        <p:spPr>
          <a:xfrm>
            <a:off x="9121586" y="5332596"/>
            <a:ext cx="1976719" cy="4123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7477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xmlns="" id="{D98B3742-5465-EF42-BB15-6426F4998C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575" y="1574309"/>
            <a:ext cx="10515600" cy="396795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AC61C40-519A-4748-AF47-C460D9B83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00475" cy="62070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9C669C5F-78AE-984F-9BCD-DBFF494AB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0708"/>
            <a:ext cx="2443163" cy="64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4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36846BC-72D3-614D-820F-83415EE37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59" y="66500"/>
            <a:ext cx="9808316" cy="605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0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521F60-C502-AE4A-A245-A06490AA34F7}"/>
              </a:ext>
            </a:extLst>
          </p:cNvPr>
          <p:cNvSpPr txBox="1"/>
          <p:nvPr/>
        </p:nvSpPr>
        <p:spPr>
          <a:xfrm>
            <a:off x="713232" y="475488"/>
            <a:ext cx="8465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-(</a:t>
            </a:r>
            <a:r>
              <a:rPr lang="ko-KR" altLang="en-US" sz="3600" b="1" dirty="0"/>
              <a:t>으</a:t>
            </a:r>
            <a:r>
              <a:rPr lang="en-US" altLang="ko-KR" sz="3600" b="1" dirty="0"/>
              <a:t>)</a:t>
            </a:r>
            <a:r>
              <a:rPr lang="ko-KR" altLang="en-US" sz="3600" b="1" dirty="0" err="1"/>
              <a:t>ㄴ</a:t>
            </a:r>
            <a:r>
              <a:rPr lang="ko-KR" altLang="en-US" sz="3600" b="1" dirty="0"/>
              <a:t> 후에 </a:t>
            </a:r>
            <a:r>
              <a:rPr lang="en-US" altLang="ko-KR" sz="3600" b="1" dirty="0"/>
              <a:t>after doing [action word]</a:t>
            </a:r>
            <a:endParaRPr lang="en-US" sz="3600" b="1" dirty="0"/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xmlns="" id="{3E4910D9-6897-9B4B-AEFA-647217B565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326858"/>
              </p:ext>
            </p:extLst>
          </p:nvPr>
        </p:nvGraphicFramePr>
        <p:xfrm>
          <a:off x="1381252" y="1319885"/>
          <a:ext cx="9803585" cy="468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717">
                  <a:extLst>
                    <a:ext uri="{9D8B030D-6E8A-4147-A177-3AD203B41FA5}">
                      <a16:colId xmlns:a16="http://schemas.microsoft.com/office/drawing/2014/main" xmlns="" val="89057926"/>
                    </a:ext>
                  </a:extLst>
                </a:gridCol>
                <a:gridCol w="1960717">
                  <a:extLst>
                    <a:ext uri="{9D8B030D-6E8A-4147-A177-3AD203B41FA5}">
                      <a16:colId xmlns:a16="http://schemas.microsoft.com/office/drawing/2014/main" xmlns="" val="2509796699"/>
                    </a:ext>
                  </a:extLst>
                </a:gridCol>
                <a:gridCol w="1960717">
                  <a:extLst>
                    <a:ext uri="{9D8B030D-6E8A-4147-A177-3AD203B41FA5}">
                      <a16:colId xmlns:a16="http://schemas.microsoft.com/office/drawing/2014/main" xmlns="" val="4219339020"/>
                    </a:ext>
                  </a:extLst>
                </a:gridCol>
                <a:gridCol w="1774580">
                  <a:extLst>
                    <a:ext uri="{9D8B030D-6E8A-4147-A177-3AD203B41FA5}">
                      <a16:colId xmlns:a16="http://schemas.microsoft.com/office/drawing/2014/main" xmlns="" val="4085709390"/>
                    </a:ext>
                  </a:extLst>
                </a:gridCol>
                <a:gridCol w="2146854">
                  <a:extLst>
                    <a:ext uri="{9D8B030D-6E8A-4147-A177-3AD203B41FA5}">
                      <a16:colId xmlns:a16="http://schemas.microsoft.com/office/drawing/2014/main" xmlns="" val="731738212"/>
                    </a:ext>
                  </a:extLst>
                </a:gridCol>
              </a:tblGrid>
              <a:tr h="75439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Action</a:t>
                      </a:r>
                      <a:r>
                        <a:rPr lang="ko-KR" altLang="en-US" b="1" dirty="0">
                          <a:latin typeface="+mn-lt"/>
                        </a:rPr>
                        <a:t> </a:t>
                      </a:r>
                      <a:r>
                        <a:rPr lang="en-US" altLang="ko-KR" b="1" dirty="0">
                          <a:latin typeface="+mn-lt"/>
                        </a:rPr>
                        <a:t>word</a:t>
                      </a:r>
                      <a:r>
                        <a:rPr lang="ko-KR" altLang="en-US" b="1" dirty="0">
                          <a:latin typeface="+mn-lt"/>
                        </a:rPr>
                        <a:t> </a:t>
                      </a:r>
                      <a:r>
                        <a:rPr lang="en-US" altLang="ko-KR" b="1" dirty="0">
                          <a:latin typeface="+mn-lt"/>
                        </a:rPr>
                        <a:t>(verb)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1" dirty="0">
                          <a:latin typeface="+mn-lt"/>
                        </a:rPr>
                        <a:t>받침 있어요</a:t>
                      </a:r>
                      <a:r>
                        <a:rPr lang="en-US" altLang="ko-KR" b="1" dirty="0">
                          <a:latin typeface="+mn-lt"/>
                        </a:rPr>
                        <a:t>?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-(</a:t>
                      </a:r>
                      <a:r>
                        <a:rPr lang="ko-KR" altLang="en-US" b="1" dirty="0">
                          <a:latin typeface="+mn-lt"/>
                        </a:rPr>
                        <a:t>으</a:t>
                      </a:r>
                      <a:r>
                        <a:rPr lang="en-US" altLang="ko-KR" b="1" dirty="0">
                          <a:latin typeface="+mn-lt"/>
                        </a:rPr>
                        <a:t>)</a:t>
                      </a:r>
                      <a:r>
                        <a:rPr lang="ko-KR" altLang="en-US" b="1" dirty="0" err="1">
                          <a:latin typeface="+mn-lt"/>
                        </a:rPr>
                        <a:t>ㄴ</a:t>
                      </a:r>
                      <a:r>
                        <a:rPr lang="ko-KR" altLang="en-US" b="1" dirty="0">
                          <a:latin typeface="+mn-lt"/>
                        </a:rPr>
                        <a:t> 후에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Final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2592080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먹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 smtClean="0">
                          <a:latin typeface="+mn-lt"/>
                        </a:rPr>
                        <a:t>-</a:t>
                      </a:r>
                      <a:r>
                        <a:rPr lang="ko-KR" altLang="en-US" b="0" dirty="0" smtClean="0">
                          <a:latin typeface="+mn-lt"/>
                        </a:rPr>
                        <a:t>은 </a:t>
                      </a:r>
                      <a:r>
                        <a:rPr lang="ko-KR" altLang="en-US" b="0" dirty="0">
                          <a:latin typeface="+mn-lt"/>
                        </a:rPr>
                        <a:t>후에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먹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은 후에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after eating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59610130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물어보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 err="1">
                          <a:latin typeface="+mn-lt"/>
                        </a:rPr>
                        <a:t>ㄴ</a:t>
                      </a:r>
                      <a:r>
                        <a:rPr lang="ko-KR" altLang="en-US" b="0" dirty="0">
                          <a:latin typeface="+mn-lt"/>
                        </a:rPr>
                        <a:t> 후에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물어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본 후에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after asking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3346672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끝나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 err="1">
                          <a:latin typeface="+mn-lt"/>
                        </a:rPr>
                        <a:t>ㄴ</a:t>
                      </a:r>
                      <a:r>
                        <a:rPr lang="ko-KR" altLang="en-US" b="0" dirty="0">
                          <a:latin typeface="+mn-lt"/>
                        </a:rPr>
                        <a:t> 후에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끝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난 후에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after finishing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71123654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씻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 smtClean="0">
                          <a:latin typeface="+mn-lt"/>
                        </a:rPr>
                        <a:t>-</a:t>
                      </a:r>
                      <a:r>
                        <a:rPr lang="ko-KR" altLang="en-US" b="0" dirty="0" smtClean="0">
                          <a:latin typeface="+mn-lt"/>
                        </a:rPr>
                        <a:t>은 </a:t>
                      </a:r>
                      <a:r>
                        <a:rPr lang="ko-KR" altLang="en-US" b="0" dirty="0">
                          <a:latin typeface="+mn-lt"/>
                        </a:rPr>
                        <a:t>후에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씻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은 후에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after washing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03696467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b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전화를</a:t>
                      </a:r>
                      <a:r>
                        <a:rPr lang="en-US" altLang="ko-KR" b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) </a:t>
                      </a:r>
                      <a:r>
                        <a:rPr lang="ko-KR" altLang="en-US" b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걸</a:t>
                      </a:r>
                      <a:r>
                        <a:rPr lang="ko-KR" altLang="en-US" b="0" dirty="0" smtClean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chemeClr val="accent1"/>
                          </a:solidFill>
                          <a:latin typeface="+mn-lt"/>
                        </a:rPr>
                        <a:t>‘</a:t>
                      </a:r>
                      <a:r>
                        <a:rPr lang="ko-KR" altLang="en-US" b="0" dirty="0" err="1">
                          <a:solidFill>
                            <a:schemeClr val="accent1"/>
                          </a:solidFill>
                          <a:latin typeface="+mn-lt"/>
                        </a:rPr>
                        <a:t>ㄹ</a:t>
                      </a:r>
                      <a:r>
                        <a:rPr lang="en-US" altLang="ko-KR" b="0" dirty="0">
                          <a:solidFill>
                            <a:schemeClr val="accent1"/>
                          </a:solidFill>
                          <a:latin typeface="+mn-lt"/>
                        </a:rPr>
                        <a:t>’</a:t>
                      </a:r>
                      <a:endParaRPr lang="en-US" b="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chemeClr val="accent1"/>
                          </a:solidFill>
                          <a:latin typeface="+mn-lt"/>
                        </a:rPr>
                        <a:t>-</a:t>
                      </a:r>
                      <a:r>
                        <a:rPr lang="ko-KR" altLang="en-US" b="0" dirty="0" err="1">
                          <a:solidFill>
                            <a:schemeClr val="accent1"/>
                          </a:solidFill>
                          <a:latin typeface="+mn-lt"/>
                        </a:rPr>
                        <a:t>ㄴ</a:t>
                      </a:r>
                      <a:r>
                        <a:rPr lang="ko-KR" altLang="en-US" b="0" dirty="0">
                          <a:solidFill>
                            <a:schemeClr val="accent1"/>
                          </a:solidFill>
                          <a:latin typeface="+mn-lt"/>
                        </a:rPr>
                        <a:t> 후에</a:t>
                      </a:r>
                      <a:endParaRPr lang="en-US" b="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chemeClr val="accent1"/>
                          </a:solidFill>
                          <a:latin typeface="+mn-lt"/>
                        </a:rPr>
                        <a:t>건 후에</a:t>
                      </a:r>
                      <a:endParaRPr lang="en-US" b="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after calling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76902286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가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 err="1">
                          <a:latin typeface="+mn-lt"/>
                        </a:rPr>
                        <a:t>ㄴ</a:t>
                      </a:r>
                      <a:r>
                        <a:rPr lang="ko-KR" altLang="en-US" b="0" dirty="0">
                          <a:latin typeface="+mn-lt"/>
                        </a:rPr>
                        <a:t> 후에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간 후에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after going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07367636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만들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rgbClr val="0070C0"/>
                          </a:solidFill>
                          <a:latin typeface="+mn-lt"/>
                        </a:rPr>
                        <a:t>‘</a:t>
                      </a:r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ㄹ</a:t>
                      </a:r>
                      <a:r>
                        <a:rPr lang="en-US" altLang="ko-KR" b="0" dirty="0">
                          <a:solidFill>
                            <a:srgbClr val="0070C0"/>
                          </a:solidFill>
                          <a:latin typeface="+mn-lt"/>
                        </a:rPr>
                        <a:t>’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rgbClr val="0070C0"/>
                          </a:solidFill>
                          <a:latin typeface="+mn-lt"/>
                        </a:rPr>
                        <a:t>-</a:t>
                      </a:r>
                      <a:r>
                        <a:rPr lang="ko-KR" altLang="en-US" b="0" dirty="0" err="1">
                          <a:solidFill>
                            <a:srgbClr val="0070C0"/>
                          </a:solidFill>
                          <a:latin typeface="+mn-lt"/>
                        </a:rPr>
                        <a:t>ㄴ</a:t>
                      </a:r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 후에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만든 후에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after making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3900994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찍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 smtClean="0">
                          <a:latin typeface="+mn-lt"/>
                        </a:rPr>
                        <a:t>-</a:t>
                      </a:r>
                      <a:r>
                        <a:rPr lang="ko-KR" altLang="en-US" b="0" dirty="0" smtClean="0">
                          <a:latin typeface="+mn-lt"/>
                        </a:rPr>
                        <a:t>은 </a:t>
                      </a:r>
                      <a:r>
                        <a:rPr lang="ko-KR" altLang="en-US" b="0" dirty="0">
                          <a:latin typeface="+mn-lt"/>
                        </a:rPr>
                        <a:t>후에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찍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은 후에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after taking photo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95064176"/>
                  </a:ext>
                </a:extLst>
              </a:tr>
              <a:tr h="431083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섞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 smtClean="0">
                          <a:latin typeface="+mn-lt"/>
                        </a:rPr>
                        <a:t>-</a:t>
                      </a:r>
                      <a:r>
                        <a:rPr lang="ko-KR" altLang="en-US" b="0" dirty="0" smtClean="0">
                          <a:latin typeface="+mn-lt"/>
                        </a:rPr>
                        <a:t>은 </a:t>
                      </a:r>
                      <a:r>
                        <a:rPr lang="ko-KR" altLang="en-US" b="0" dirty="0">
                          <a:latin typeface="+mn-lt"/>
                        </a:rPr>
                        <a:t>후에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섞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은 후에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after mixing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85226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78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457</Words>
  <Application>Microsoft Office PowerPoint</Application>
  <PresentationFormat>Widescreen</PresentationFormat>
  <Paragraphs>140</Paragraphs>
  <Slides>33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맑은 고딕</vt:lpstr>
      <vt:lpstr>Arial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하루 일과를 나누어 보아요 Share your daily schedule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Jeehaeh Do</dc:creator>
  <cp:lastModifiedBy>Seunghee Back</cp:lastModifiedBy>
  <cp:revision>25</cp:revision>
  <dcterms:created xsi:type="dcterms:W3CDTF">2020-06-11T02:15:39Z</dcterms:created>
  <dcterms:modified xsi:type="dcterms:W3CDTF">2020-06-18T02:10:56Z</dcterms:modified>
</cp:coreProperties>
</file>